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65" r:id="rId6"/>
    <p:sldId id="266" r:id="rId7"/>
    <p:sldId id="261" r:id="rId8"/>
    <p:sldId id="263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pport de situation" initials="u" lastIdx="1" clrIdx="0">
    <p:extLst>
      <p:ext uri="{19B8F6BF-5375-455C-9EA6-DF929625EA0E}">
        <p15:presenceInfo xmlns:p15="http://schemas.microsoft.com/office/powerpoint/2012/main" userId="Rapport de situati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EAA0-C534-41D6-AC0F-27D44BDF34FC}" type="datetimeFigureOut">
              <a:rPr lang="fr-BE" smtClean="0"/>
              <a:t>27-03-19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4B91-712D-4FBD-94A8-CD5B27472A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86787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EAA0-C534-41D6-AC0F-27D44BDF34FC}" type="datetimeFigureOut">
              <a:rPr lang="fr-BE" smtClean="0"/>
              <a:t>27-03-19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4B91-712D-4FBD-94A8-CD5B27472A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07356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EAA0-C534-41D6-AC0F-27D44BDF34FC}" type="datetimeFigureOut">
              <a:rPr lang="fr-BE" smtClean="0"/>
              <a:t>27-03-19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4B91-712D-4FBD-94A8-CD5B27472A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8672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EAA0-C534-41D6-AC0F-27D44BDF34FC}" type="datetimeFigureOut">
              <a:rPr lang="fr-BE" smtClean="0"/>
              <a:t>27-03-19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4B91-712D-4FBD-94A8-CD5B27472A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82519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EAA0-C534-41D6-AC0F-27D44BDF34FC}" type="datetimeFigureOut">
              <a:rPr lang="fr-BE" smtClean="0"/>
              <a:t>27-03-19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4B91-712D-4FBD-94A8-CD5B27472A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117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EAA0-C534-41D6-AC0F-27D44BDF34FC}" type="datetimeFigureOut">
              <a:rPr lang="fr-BE" smtClean="0"/>
              <a:t>27-03-19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4B91-712D-4FBD-94A8-CD5B27472A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18002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EAA0-C534-41D6-AC0F-27D44BDF34FC}" type="datetimeFigureOut">
              <a:rPr lang="fr-BE" smtClean="0"/>
              <a:t>27-03-19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4B91-712D-4FBD-94A8-CD5B27472A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07892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EAA0-C534-41D6-AC0F-27D44BDF34FC}" type="datetimeFigureOut">
              <a:rPr lang="fr-BE" smtClean="0"/>
              <a:t>27-03-19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4B91-712D-4FBD-94A8-CD5B27472A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043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EAA0-C534-41D6-AC0F-27D44BDF34FC}" type="datetimeFigureOut">
              <a:rPr lang="fr-BE" smtClean="0"/>
              <a:t>27-03-19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4B91-712D-4FBD-94A8-CD5B27472A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63371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EAA0-C534-41D6-AC0F-27D44BDF34FC}" type="datetimeFigureOut">
              <a:rPr lang="fr-BE" smtClean="0"/>
              <a:t>27-03-19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4B91-712D-4FBD-94A8-CD5B27472A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9144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EEAA0-C534-41D6-AC0F-27D44BDF34FC}" type="datetimeFigureOut">
              <a:rPr lang="fr-BE" smtClean="0"/>
              <a:t>27-03-19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C4B91-712D-4FBD-94A8-CD5B27472A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36686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EAA0-C534-41D6-AC0F-27D44BDF34FC}" type="datetimeFigureOut">
              <a:rPr lang="fr-BE" smtClean="0"/>
              <a:t>27-03-19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C4B91-712D-4FBD-94A8-CD5B27472AC3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1286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gefen-namur.be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gefen-namur.be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gefen-namur.be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gefen-namur.be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gefen-namur.be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gefen-namur.be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gefen-namur.be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gefen-namur.b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gefen-namur.be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://gefen-namur.be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15762" y="296562"/>
            <a:ext cx="8888627" cy="88144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fr-BE" dirty="0" smtClean="0">
                <a:solidFill>
                  <a:schemeClr val="accent5">
                    <a:lumMod val="50000"/>
                  </a:schemeClr>
                </a:solidFill>
              </a:rPr>
              <a:t>AG du GEFEN- 26 mars 2019</a:t>
            </a:r>
            <a:endParaRPr lang="fr-BE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BE" sz="3000" smtClean="0">
                <a:solidFill>
                  <a:schemeClr val="bg1">
                    <a:lumMod val="50000"/>
                  </a:schemeClr>
                </a:solidFill>
              </a:rPr>
              <a:t>Naissance d’un </a:t>
            </a:r>
            <a:r>
              <a:rPr lang="fr-BE" sz="3000" dirty="0" smtClean="0">
                <a:solidFill>
                  <a:schemeClr val="bg1">
                    <a:lumMod val="50000"/>
                  </a:schemeClr>
                </a:solidFill>
              </a:rPr>
              <a:t>site Internet</a:t>
            </a:r>
          </a:p>
          <a:p>
            <a:endParaRPr lang="fr-BE" sz="1000" dirty="0" smtClean="0">
              <a:hlinkClick r:id="rId2"/>
            </a:endParaRPr>
          </a:p>
          <a:p>
            <a:r>
              <a:rPr lang="fr-BE" sz="3000" dirty="0" smtClean="0">
                <a:hlinkClick r:id="rId2"/>
              </a:rPr>
              <a:t>http://gefen-namur.be</a:t>
            </a:r>
            <a:r>
              <a:rPr lang="fr-BE" sz="3000" dirty="0" smtClean="0"/>
              <a:t> </a:t>
            </a:r>
          </a:p>
          <a:p>
            <a:endParaRPr lang="fr-BE" sz="30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368" y="1485557"/>
            <a:ext cx="4619778" cy="192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1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BE" dirty="0">
                <a:solidFill>
                  <a:schemeClr val="accent5">
                    <a:lumMod val="50000"/>
                  </a:schemeClr>
                </a:solidFill>
              </a:rPr>
              <a:t>AG GEFEN – 26 mars 2019</a:t>
            </a:r>
            <a:br>
              <a:rPr lang="fr-BE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BE" dirty="0">
                <a:solidFill>
                  <a:schemeClr val="accent5">
                    <a:lumMod val="50000"/>
                  </a:schemeClr>
                </a:solidFill>
              </a:rPr>
              <a:t>Site Internet : </a:t>
            </a:r>
            <a:r>
              <a:rPr lang="fr-BE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http://gefen-namur.be</a:t>
            </a:r>
            <a:r>
              <a:rPr lang="fr-BE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61" y="1825625"/>
            <a:ext cx="3354586" cy="4351338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374292" y="1825625"/>
            <a:ext cx="697950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 smtClean="0">
                <a:solidFill>
                  <a:srgbClr val="C00000"/>
                </a:solidFill>
              </a:rPr>
              <a:t>Actualités </a:t>
            </a:r>
          </a:p>
          <a:p>
            <a:pPr>
              <a:buFontTx/>
              <a:buChar char="-"/>
            </a:pPr>
            <a:r>
              <a:rPr lang="fr-BE" spc="300" dirty="0" smtClean="0">
                <a:solidFill>
                  <a:schemeClr val="accent5">
                    <a:lumMod val="50000"/>
                  </a:schemeClr>
                </a:solidFill>
              </a:rPr>
              <a:t>Notre actualité GEFEN</a:t>
            </a:r>
            <a:endParaRPr lang="fr-BE" spc="3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BE" spc="300" dirty="0" smtClean="0">
                <a:solidFill>
                  <a:schemeClr val="accent5">
                    <a:lumMod val="50000"/>
                  </a:schemeClr>
                </a:solidFill>
              </a:rPr>
              <a:t>Evènements dans nos paroisses</a:t>
            </a:r>
          </a:p>
          <a:p>
            <a:pPr>
              <a:buFontTx/>
              <a:buChar char="-"/>
            </a:pPr>
            <a:r>
              <a:rPr lang="fr-BE" spc="300" dirty="0" smtClean="0">
                <a:solidFill>
                  <a:schemeClr val="accent5">
                    <a:lumMod val="50000"/>
                  </a:schemeClr>
                </a:solidFill>
              </a:rPr>
              <a:t>Invitations</a:t>
            </a:r>
          </a:p>
          <a:p>
            <a:pPr marL="457200" lvl="1" indent="0">
              <a:buNone/>
            </a:pPr>
            <a:r>
              <a:rPr lang="fr-BE" sz="2800" spc="300" dirty="0" smtClean="0">
                <a:solidFill>
                  <a:schemeClr val="accent6">
                    <a:lumMod val="50000"/>
                  </a:schemeClr>
                </a:solidFill>
              </a:rPr>
              <a:t>Eglises Ouvertes</a:t>
            </a:r>
          </a:p>
          <a:p>
            <a:pPr marL="457200" lvl="1" indent="0">
              <a:buNone/>
            </a:pPr>
            <a:r>
              <a:rPr lang="fr-BE" sz="2800" spc="300" dirty="0" smtClean="0">
                <a:solidFill>
                  <a:schemeClr val="accent6">
                    <a:lumMod val="50000"/>
                  </a:schemeClr>
                </a:solidFill>
              </a:rPr>
              <a:t>Réunions diverses</a:t>
            </a:r>
          </a:p>
          <a:p>
            <a:pPr marL="0" indent="0">
              <a:buNone/>
            </a:pPr>
            <a:r>
              <a:rPr lang="fr-BE" spc="300" dirty="0" smtClean="0">
                <a:solidFill>
                  <a:schemeClr val="accent5">
                    <a:lumMod val="50000"/>
                  </a:schemeClr>
                </a:solidFill>
              </a:rPr>
              <a:t>-Autres nouvelles de nos partenaires</a:t>
            </a:r>
          </a:p>
          <a:p>
            <a:pPr marL="0" indent="0">
              <a:buNone/>
            </a:pPr>
            <a:r>
              <a:rPr lang="fr-BE" dirty="0" smtClean="0">
                <a:solidFill>
                  <a:srgbClr val="C00000"/>
                </a:solidFill>
              </a:rPr>
              <a:t>Liens &amp; contacts</a:t>
            </a:r>
            <a:endParaRPr lang="fr-BE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BE" spc="3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BE" sz="3200" spc="3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fr-BE" sz="2800" spc="300" dirty="0">
              <a:solidFill>
                <a:schemeClr val="accent6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fr-BE" sz="2800" spc="3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BE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BE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2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BE" dirty="0">
                <a:solidFill>
                  <a:schemeClr val="accent5">
                    <a:lumMod val="50000"/>
                  </a:schemeClr>
                </a:solidFill>
              </a:rPr>
              <a:t>AG GEFEN – 26 mars 2019</a:t>
            </a:r>
            <a:br>
              <a:rPr lang="fr-BE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BE" dirty="0">
                <a:solidFill>
                  <a:schemeClr val="accent5">
                    <a:lumMod val="50000"/>
                  </a:schemeClr>
                </a:solidFill>
              </a:rPr>
              <a:t>Site Internet : </a:t>
            </a:r>
            <a:r>
              <a:rPr lang="fr-BE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http://gefen-namur.be</a:t>
            </a:r>
            <a:r>
              <a:rPr lang="fr-BE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71" y="1825625"/>
            <a:ext cx="4130706" cy="4351338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73077" y="1825625"/>
            <a:ext cx="6180723" cy="4351338"/>
          </a:xfrm>
        </p:spPr>
        <p:txBody>
          <a:bodyPr/>
          <a:lstStyle/>
          <a:p>
            <a:pPr marL="0" indent="0">
              <a:buNone/>
            </a:pPr>
            <a:endParaRPr lang="fr-BE" spc="3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BE" spc="300" dirty="0" smtClean="0">
                <a:solidFill>
                  <a:srgbClr val="0070C0"/>
                </a:solidFill>
              </a:rPr>
              <a:t>Nous restons conscients des changements qui se profilent</a:t>
            </a:r>
            <a:r>
              <a:rPr lang="fr-BE" spc="300" dirty="0" smtClean="0">
                <a:solidFill>
                  <a:schemeClr val="accent5"/>
                </a:solidFill>
              </a:rPr>
              <a:t>…</a:t>
            </a:r>
          </a:p>
          <a:p>
            <a:pPr marL="0" indent="0">
              <a:buNone/>
            </a:pPr>
            <a:endParaRPr lang="fr-BE" spc="3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BE" sz="3600" spc="300" dirty="0" smtClean="0">
                <a:solidFill>
                  <a:schemeClr val="accent6">
                    <a:lumMod val="50000"/>
                  </a:schemeClr>
                </a:solidFill>
              </a:rPr>
              <a:t>A suivre donc…</a:t>
            </a:r>
            <a:r>
              <a:rPr lang="fr-BE" spc="3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fr-BE" spc="3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BE" sz="3200" spc="300" dirty="0" smtClean="0">
                <a:solidFill>
                  <a:schemeClr val="accent2">
                    <a:lumMod val="75000"/>
                  </a:schemeClr>
                </a:solidFill>
              </a:rPr>
              <a:t>Merci pour votre attention !</a:t>
            </a:r>
            <a:endParaRPr lang="fr-BE" sz="3200" spc="3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35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BE" dirty="0" smtClean="0">
                <a:solidFill>
                  <a:schemeClr val="accent5">
                    <a:lumMod val="50000"/>
                  </a:schemeClr>
                </a:solidFill>
              </a:rPr>
              <a:t>En partenariat avec </a:t>
            </a:r>
            <a:br>
              <a:rPr lang="fr-BE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BE" dirty="0" smtClean="0">
                <a:solidFill>
                  <a:schemeClr val="accent5">
                    <a:lumMod val="50000"/>
                  </a:schemeClr>
                </a:solidFill>
              </a:rPr>
              <a:t>une société établie à Vezin</a:t>
            </a:r>
            <a:endParaRPr lang="fr-BE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62" y="2087799"/>
            <a:ext cx="5530614" cy="3681315"/>
          </a:xfrm>
        </p:spPr>
      </p:pic>
      <p:pic>
        <p:nvPicPr>
          <p:cNvPr id="7" name="Espace réservé du contenu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22" y="2229278"/>
            <a:ext cx="3371850" cy="1495425"/>
          </a:xfr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03" y="5769114"/>
            <a:ext cx="9213061" cy="61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0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BE" dirty="0">
                <a:solidFill>
                  <a:schemeClr val="accent5">
                    <a:lumMod val="50000"/>
                  </a:schemeClr>
                </a:solidFill>
              </a:rPr>
              <a:t>AG GEFEN – 26 mars 2019</a:t>
            </a:r>
            <a:br>
              <a:rPr lang="fr-BE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BE" dirty="0">
                <a:solidFill>
                  <a:schemeClr val="accent5">
                    <a:lumMod val="50000"/>
                  </a:schemeClr>
                </a:solidFill>
              </a:rPr>
              <a:t>Site Internet : </a:t>
            </a:r>
            <a:r>
              <a:rPr lang="fr-BE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http://gefen-namur.be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08" y="1940954"/>
            <a:ext cx="2900892" cy="4236009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14335" y="1825625"/>
            <a:ext cx="6839465" cy="4351338"/>
          </a:xfrm>
          <a:ln>
            <a:solidFill>
              <a:schemeClr val="bg2">
                <a:lumMod val="90000"/>
              </a:schemeClr>
            </a:solidFill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BE" sz="3200" spc="300" dirty="0" smtClean="0">
                <a:solidFill>
                  <a:schemeClr val="accent5">
                    <a:lumMod val="50000"/>
                  </a:schemeClr>
                </a:solidFill>
              </a:rPr>
              <a:t>Au sommaire</a:t>
            </a:r>
          </a:p>
          <a:p>
            <a:pPr marL="0" indent="0">
              <a:buNone/>
            </a:pPr>
            <a:r>
              <a:rPr lang="fr-BE" dirty="0" smtClean="0">
                <a:solidFill>
                  <a:srgbClr val="C00000"/>
                </a:solidFill>
              </a:rPr>
              <a:t>- Accueil…  </a:t>
            </a:r>
            <a:r>
              <a:rPr lang="fr-BE" spc="300" dirty="0" smtClean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fr-BE" dirty="0" smtClean="0">
                <a:solidFill>
                  <a:srgbClr val="C00000"/>
                </a:solidFill>
              </a:rPr>
              <a:t>- Agenda pour les fabriques</a:t>
            </a:r>
          </a:p>
          <a:p>
            <a:pPr marL="0" indent="0">
              <a:buNone/>
            </a:pPr>
            <a:r>
              <a:rPr lang="fr-BE" dirty="0" smtClean="0">
                <a:solidFill>
                  <a:srgbClr val="C00000"/>
                </a:solidFill>
              </a:rPr>
              <a:t>- Outils pour les fabriques</a:t>
            </a:r>
          </a:p>
          <a:p>
            <a:pPr marL="0" indent="0">
              <a:buNone/>
            </a:pPr>
            <a:r>
              <a:rPr lang="fr-BE" dirty="0" smtClean="0">
                <a:solidFill>
                  <a:srgbClr val="C00000"/>
                </a:solidFill>
              </a:rPr>
              <a:t>- Actualités</a:t>
            </a:r>
          </a:p>
          <a:p>
            <a:pPr marL="0" indent="0">
              <a:buNone/>
            </a:pPr>
            <a:r>
              <a:rPr lang="fr-BE" dirty="0" smtClean="0">
                <a:solidFill>
                  <a:srgbClr val="C00000"/>
                </a:solidFill>
              </a:rPr>
              <a:t>- Liens </a:t>
            </a:r>
          </a:p>
          <a:p>
            <a:pPr marL="0" indent="0">
              <a:buNone/>
            </a:pPr>
            <a:r>
              <a:rPr lang="fr-BE" dirty="0" smtClean="0">
                <a:solidFill>
                  <a:srgbClr val="C00000"/>
                </a:solidFill>
              </a:rPr>
              <a:t>- Contacts</a:t>
            </a:r>
          </a:p>
          <a:p>
            <a:pPr marL="0" indent="0">
              <a:buNone/>
            </a:pPr>
            <a:endParaRPr lang="fr-BE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BE" dirty="0">
                <a:solidFill>
                  <a:schemeClr val="accent5">
                    <a:lumMod val="50000"/>
                  </a:schemeClr>
                </a:solidFill>
              </a:rPr>
              <a:t>AG GEFEN – 26 mars 2019</a:t>
            </a:r>
            <a:br>
              <a:rPr lang="fr-BE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BE" dirty="0">
                <a:solidFill>
                  <a:schemeClr val="accent5">
                    <a:lumMod val="50000"/>
                  </a:schemeClr>
                </a:solidFill>
              </a:rPr>
              <a:t>Site Internet : </a:t>
            </a:r>
            <a:r>
              <a:rPr lang="fr-BE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http://gefen-namur.be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24" y="1825625"/>
            <a:ext cx="3097427" cy="4351338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110682" y="1825625"/>
            <a:ext cx="7243118" cy="4351338"/>
          </a:xfrm>
        </p:spPr>
        <p:txBody>
          <a:bodyPr/>
          <a:lstStyle/>
          <a:p>
            <a:pPr marL="0" indent="0">
              <a:buNone/>
            </a:pPr>
            <a:r>
              <a:rPr lang="fr-BE" sz="3000" spc="300" dirty="0">
                <a:solidFill>
                  <a:srgbClr val="C00000"/>
                </a:solidFill>
              </a:rPr>
              <a:t>Accueil </a:t>
            </a:r>
            <a:endParaRPr lang="fr-BE" sz="3000" spc="300" dirty="0" smtClean="0">
              <a:solidFill>
                <a:srgbClr val="C00000"/>
              </a:solidFill>
            </a:endParaRPr>
          </a:p>
          <a:p>
            <a:pPr lvl="1"/>
            <a:r>
              <a:rPr lang="fr-BE" sz="3000" dirty="0" smtClean="0">
                <a:solidFill>
                  <a:schemeClr val="accent1">
                    <a:lumMod val="50000"/>
                  </a:schemeClr>
                </a:solidFill>
              </a:rPr>
              <a:t>Objectifs du GEFEN (rappel)</a:t>
            </a:r>
          </a:p>
          <a:p>
            <a:pPr lvl="1"/>
            <a:r>
              <a:rPr lang="fr-BE" sz="3000" dirty="0" smtClean="0">
                <a:solidFill>
                  <a:schemeClr val="accent1">
                    <a:lumMod val="50000"/>
                  </a:schemeClr>
                </a:solidFill>
              </a:rPr>
              <a:t>Appels à des compétences (renouvellement) </a:t>
            </a:r>
          </a:p>
          <a:p>
            <a:pPr lvl="1"/>
            <a:r>
              <a:rPr lang="fr-BE" sz="3000" dirty="0" smtClean="0">
                <a:solidFill>
                  <a:schemeClr val="accent1">
                    <a:lumMod val="50000"/>
                  </a:schemeClr>
                </a:solidFill>
              </a:rPr>
              <a:t>Accompagner </a:t>
            </a:r>
            <a:r>
              <a:rPr lang="fr-BE" sz="3000" dirty="0">
                <a:solidFill>
                  <a:schemeClr val="accent1">
                    <a:lumMod val="50000"/>
                  </a:schemeClr>
                </a:solidFill>
              </a:rPr>
              <a:t>le « candidat fabricien </a:t>
            </a:r>
            <a:r>
              <a:rPr lang="fr-BE" sz="30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</a:p>
          <a:p>
            <a:pPr lvl="1"/>
            <a:endParaRPr lang="fr-BE"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378" y="4409947"/>
            <a:ext cx="6501713" cy="176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204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BE" dirty="0">
                <a:solidFill>
                  <a:schemeClr val="accent5">
                    <a:lumMod val="50000"/>
                  </a:schemeClr>
                </a:solidFill>
              </a:rPr>
              <a:t>AG GEFEN – 26 mars 2019</a:t>
            </a:r>
            <a:br>
              <a:rPr lang="fr-BE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BE" dirty="0">
                <a:solidFill>
                  <a:schemeClr val="accent5">
                    <a:lumMod val="50000"/>
                  </a:schemeClr>
                </a:solidFill>
              </a:rPr>
              <a:t>Site Internet : </a:t>
            </a:r>
            <a:r>
              <a:rPr lang="fr-BE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http://gefen-namur.be</a:t>
            </a:r>
            <a:r>
              <a:rPr lang="fr-BE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40" y="1891527"/>
            <a:ext cx="2900892" cy="4351338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26011" y="1825625"/>
            <a:ext cx="7127789" cy="435133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r-BE" sz="3200" dirty="0">
                <a:solidFill>
                  <a:srgbClr val="C00000"/>
                </a:solidFill>
              </a:rPr>
              <a:t>Accueil</a:t>
            </a:r>
            <a:r>
              <a:rPr lang="fr-BE" sz="3200" dirty="0">
                <a:solidFill>
                  <a:schemeClr val="accent5">
                    <a:lumMod val="50000"/>
                  </a:schemeClr>
                </a:solidFill>
              </a:rPr>
              <a:t>  - </a:t>
            </a:r>
            <a:r>
              <a:rPr lang="fr-BE" sz="3200" spc="300" dirty="0" smtClean="0">
                <a:solidFill>
                  <a:srgbClr val="C00000"/>
                </a:solidFill>
              </a:rPr>
              <a:t>Objectifs </a:t>
            </a:r>
            <a:r>
              <a:rPr lang="fr-BE" sz="3200" spc="300" dirty="0">
                <a:solidFill>
                  <a:srgbClr val="C00000"/>
                </a:solidFill>
              </a:rPr>
              <a:t>du </a:t>
            </a:r>
            <a:r>
              <a:rPr lang="fr-BE" sz="3200" spc="300" dirty="0" smtClean="0">
                <a:solidFill>
                  <a:srgbClr val="C00000"/>
                </a:solidFill>
              </a:rPr>
              <a:t>GEFEN</a:t>
            </a:r>
            <a:endParaRPr lang="fr-BE" sz="3200" spc="3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BE" sz="3200" dirty="0">
                <a:solidFill>
                  <a:schemeClr val="accent6">
                    <a:lumMod val="50000"/>
                  </a:schemeClr>
                </a:solidFill>
              </a:rPr>
              <a:t>Qui sommes nous ? </a:t>
            </a:r>
          </a:p>
          <a:p>
            <a:pPr marL="457200" lvl="1" indent="0">
              <a:buNone/>
            </a:pPr>
            <a:r>
              <a:rPr lang="fr-BE" sz="3000" dirty="0">
                <a:solidFill>
                  <a:schemeClr val="accent1">
                    <a:lumMod val="50000"/>
                  </a:schemeClr>
                </a:solidFill>
              </a:rPr>
              <a:t>Le GEFEN, Groupement d'Entraide des FE de </a:t>
            </a:r>
            <a:r>
              <a:rPr lang="fr-BE" sz="3000" dirty="0" smtClean="0">
                <a:solidFill>
                  <a:schemeClr val="accent1">
                    <a:lumMod val="50000"/>
                  </a:schemeClr>
                </a:solidFill>
              </a:rPr>
              <a:t>la </a:t>
            </a:r>
            <a:r>
              <a:rPr lang="fr-BE" sz="3000" smtClean="0">
                <a:solidFill>
                  <a:schemeClr val="accent1">
                    <a:lumMod val="50000"/>
                  </a:schemeClr>
                </a:solidFill>
              </a:rPr>
              <a:t>Ville de </a:t>
            </a:r>
            <a:r>
              <a:rPr lang="fr-BE" sz="3000" smtClean="0">
                <a:solidFill>
                  <a:schemeClr val="accent1">
                    <a:lumMod val="50000"/>
                  </a:schemeClr>
                </a:solidFill>
              </a:rPr>
              <a:t>Namur </a:t>
            </a:r>
            <a:r>
              <a:rPr lang="fr-BE" sz="30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fr-BE" sz="3000" dirty="0" smtClean="0">
                <a:solidFill>
                  <a:schemeClr val="accent1">
                    <a:lumMod val="50000"/>
                  </a:schemeClr>
                </a:solidFill>
              </a:rPr>
              <a:t>39 </a:t>
            </a:r>
            <a:r>
              <a:rPr lang="fr-BE" sz="3000" dirty="0">
                <a:solidFill>
                  <a:schemeClr val="accent1">
                    <a:lumMod val="50000"/>
                  </a:schemeClr>
                </a:solidFill>
              </a:rPr>
              <a:t>paroisses)</a:t>
            </a:r>
          </a:p>
          <a:p>
            <a:pPr marL="0" indent="0">
              <a:buNone/>
            </a:pPr>
            <a:r>
              <a:rPr lang="fr-BE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BE" sz="3200" dirty="0">
                <a:solidFill>
                  <a:schemeClr val="accent6">
                    <a:lumMod val="50000"/>
                  </a:schemeClr>
                </a:solidFill>
              </a:rPr>
              <a:t>Quelle est notre mission, notre spécificité ? </a:t>
            </a:r>
          </a:p>
          <a:p>
            <a:pPr marL="457200" lvl="1" indent="0">
              <a:buNone/>
            </a:pPr>
            <a:r>
              <a:rPr lang="fr-BE" sz="3000" dirty="0">
                <a:solidFill>
                  <a:schemeClr val="accent1">
                    <a:lumMod val="50000"/>
                  </a:schemeClr>
                </a:solidFill>
              </a:rPr>
              <a:t>Transmission et explication de textes…</a:t>
            </a:r>
          </a:p>
          <a:p>
            <a:pPr marL="457200" lvl="1" indent="0">
              <a:buNone/>
            </a:pPr>
            <a:r>
              <a:rPr lang="fr-BE" sz="3000" dirty="0">
                <a:solidFill>
                  <a:schemeClr val="accent1">
                    <a:lumMod val="50000"/>
                  </a:schemeClr>
                </a:solidFill>
              </a:rPr>
              <a:t>Fonction </a:t>
            </a:r>
            <a:r>
              <a:rPr lang="fr-BE" sz="3000" dirty="0" smtClean="0">
                <a:solidFill>
                  <a:schemeClr val="accent1">
                    <a:lumMod val="50000"/>
                  </a:schemeClr>
                </a:solidFill>
              </a:rPr>
              <a:t>d’intermédiaire auprès </a:t>
            </a:r>
            <a:r>
              <a:rPr lang="fr-BE" sz="3000" dirty="0">
                <a:solidFill>
                  <a:schemeClr val="accent1">
                    <a:lumMod val="50000"/>
                  </a:schemeClr>
                </a:solidFill>
              </a:rPr>
              <a:t>des tutelles </a:t>
            </a:r>
          </a:p>
          <a:p>
            <a:pPr marL="457200" lvl="1" indent="0">
              <a:buNone/>
            </a:pPr>
            <a:r>
              <a:rPr lang="fr-BE" sz="3000" dirty="0">
                <a:solidFill>
                  <a:schemeClr val="accent1">
                    <a:lumMod val="50000"/>
                  </a:schemeClr>
                </a:solidFill>
              </a:rPr>
              <a:t>Assistance technique (gestion comptable et </a:t>
            </a:r>
            <a:r>
              <a:rPr lang="fr-BE" sz="3000" dirty="0" smtClean="0">
                <a:solidFill>
                  <a:schemeClr val="accent1">
                    <a:lumMod val="50000"/>
                  </a:schemeClr>
                </a:solidFill>
              </a:rPr>
              <a:t>budgétaire, …)</a:t>
            </a:r>
            <a:endParaRPr lang="fr-BE" sz="3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2762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BE" dirty="0">
                <a:solidFill>
                  <a:schemeClr val="accent5">
                    <a:lumMod val="50000"/>
                  </a:schemeClr>
                </a:solidFill>
              </a:rPr>
              <a:t>AG GEFEN – 26 mars 2019</a:t>
            </a:r>
            <a:br>
              <a:rPr lang="fr-BE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BE" dirty="0">
                <a:solidFill>
                  <a:schemeClr val="accent5">
                    <a:lumMod val="50000"/>
                  </a:schemeClr>
                </a:solidFill>
              </a:rPr>
              <a:t>Site Internet : </a:t>
            </a:r>
            <a:r>
              <a:rPr lang="fr-BE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http://gefen-namur.be</a:t>
            </a:r>
            <a:r>
              <a:rPr lang="fr-BE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1485"/>
            <a:ext cx="2900892" cy="4351338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921211" y="1825625"/>
            <a:ext cx="743258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3200" dirty="0">
                <a:solidFill>
                  <a:srgbClr val="C00000"/>
                </a:solidFill>
              </a:rPr>
              <a:t>Accueil - . . . </a:t>
            </a:r>
            <a:r>
              <a:rPr lang="fr-BE" sz="32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fr-BE" sz="3200" b="1" dirty="0">
                <a:solidFill>
                  <a:schemeClr val="accent5">
                    <a:lumMod val="50000"/>
                  </a:schemeClr>
                </a:solidFill>
              </a:rPr>
            </a:br>
            <a:endParaRPr lang="fr-BE" sz="15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457200" lvl="1" indent="0">
              <a:buNone/>
            </a:pPr>
            <a:r>
              <a:rPr lang="fr-BE" sz="3000" spc="300" dirty="0">
                <a:solidFill>
                  <a:srgbClr val="C00000"/>
                </a:solidFill>
              </a:rPr>
              <a:t>Appels à des compétences (renouvellement)</a:t>
            </a:r>
          </a:p>
          <a:p>
            <a:pPr marL="914400" lvl="2" indent="0">
              <a:buNone/>
            </a:pPr>
            <a:r>
              <a:rPr lang="fr-BE" sz="3000" dirty="0">
                <a:solidFill>
                  <a:schemeClr val="accent5">
                    <a:lumMod val="50000"/>
                  </a:schemeClr>
                </a:solidFill>
              </a:rPr>
              <a:t>Juristes, économiste, comptables, … Venez-nous rejoindre </a:t>
            </a:r>
            <a:r>
              <a:rPr lang="fr-BE" sz="3000" dirty="0" smtClean="0">
                <a:solidFill>
                  <a:schemeClr val="accent5">
                    <a:lumMod val="50000"/>
                  </a:schemeClr>
                </a:solidFill>
              </a:rPr>
              <a:t>!</a:t>
            </a:r>
          </a:p>
          <a:p>
            <a:pPr marL="457200" lvl="1" indent="0">
              <a:buNone/>
            </a:pPr>
            <a:r>
              <a:rPr lang="fr-BE" sz="3000" spc="300" dirty="0" smtClean="0">
                <a:solidFill>
                  <a:srgbClr val="C00000"/>
                </a:solidFill>
              </a:rPr>
              <a:t>Accompagnement </a:t>
            </a:r>
            <a:r>
              <a:rPr lang="fr-BE" sz="3000" spc="300" dirty="0">
                <a:solidFill>
                  <a:srgbClr val="C00000"/>
                </a:solidFill>
              </a:rPr>
              <a:t>d’un « candidat » fabricien </a:t>
            </a:r>
          </a:p>
          <a:p>
            <a:pPr marL="914400" lvl="2" indent="0">
              <a:buNone/>
            </a:pPr>
            <a:r>
              <a:rPr lang="fr-BE" sz="3000" dirty="0">
                <a:solidFill>
                  <a:schemeClr val="accent6">
                    <a:lumMod val="50000"/>
                  </a:schemeClr>
                </a:solidFill>
              </a:rPr>
              <a:t>Qu’est-ce qu’une fabrique d’église ?</a:t>
            </a:r>
          </a:p>
          <a:p>
            <a:pPr marL="914400" lvl="2" indent="0">
              <a:buNone/>
            </a:pPr>
            <a:r>
              <a:rPr lang="fr-BE" sz="2800" dirty="0">
                <a:solidFill>
                  <a:schemeClr val="accent5">
                    <a:lumMod val="50000"/>
                  </a:schemeClr>
                </a:solidFill>
              </a:rPr>
              <a:t>Réponse par une vidéo, un document…</a:t>
            </a: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2951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BE" dirty="0">
                <a:solidFill>
                  <a:schemeClr val="accent5">
                    <a:lumMod val="50000"/>
                  </a:schemeClr>
                </a:solidFill>
              </a:rPr>
              <a:t>AG GEFEN – 26 mars 2019</a:t>
            </a:r>
            <a:br>
              <a:rPr lang="fr-BE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BE" dirty="0">
                <a:solidFill>
                  <a:schemeClr val="accent5">
                    <a:lumMod val="50000"/>
                  </a:schemeClr>
                </a:solidFill>
              </a:rPr>
              <a:t>Site Internet : </a:t>
            </a:r>
            <a:r>
              <a:rPr lang="fr-BE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http://gefen-namur.be</a:t>
            </a:r>
            <a:r>
              <a:rPr lang="fr-BE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41565"/>
            <a:ext cx="10058400" cy="293193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73825"/>
            <a:ext cx="97536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2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BE" dirty="0">
                <a:solidFill>
                  <a:schemeClr val="accent5">
                    <a:lumMod val="50000"/>
                  </a:schemeClr>
                </a:solidFill>
              </a:rPr>
              <a:t>AG GEFEN – 26 mars 2019</a:t>
            </a:r>
            <a:br>
              <a:rPr lang="fr-BE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BE" dirty="0">
                <a:solidFill>
                  <a:schemeClr val="accent5">
                    <a:lumMod val="50000"/>
                  </a:schemeClr>
                </a:solidFill>
              </a:rPr>
              <a:t>Site Internet : </a:t>
            </a:r>
            <a:r>
              <a:rPr lang="fr-BE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http://gefen-namur.be</a:t>
            </a:r>
            <a:r>
              <a:rPr lang="fr-BE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70" y="1825625"/>
            <a:ext cx="3464006" cy="4351338"/>
          </a:xfrm>
        </p:spPr>
      </p:pic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366055" y="1825625"/>
            <a:ext cx="698774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 smtClean="0">
                <a:solidFill>
                  <a:srgbClr val="C00000"/>
                </a:solidFill>
              </a:rPr>
              <a:t>Outils pour les fabriques d’église</a:t>
            </a:r>
          </a:p>
          <a:p>
            <a:pPr>
              <a:buFontTx/>
              <a:buChar char="-"/>
            </a:pPr>
            <a:r>
              <a:rPr lang="fr-BE" spc="300" dirty="0" smtClean="0">
                <a:solidFill>
                  <a:schemeClr val="accent5">
                    <a:lumMod val="50000"/>
                  </a:schemeClr>
                </a:solidFill>
              </a:rPr>
              <a:t>Comptabilité</a:t>
            </a:r>
          </a:p>
          <a:p>
            <a:pPr>
              <a:buFontTx/>
              <a:buChar char="-"/>
            </a:pPr>
            <a:r>
              <a:rPr lang="fr-BE" spc="300" dirty="0" smtClean="0">
                <a:solidFill>
                  <a:schemeClr val="accent5">
                    <a:lumMod val="50000"/>
                  </a:schemeClr>
                </a:solidFill>
              </a:rPr>
              <a:t>Communiquer avec les paroissiens</a:t>
            </a:r>
          </a:p>
          <a:p>
            <a:pPr>
              <a:buFontTx/>
              <a:buChar char="-"/>
            </a:pPr>
            <a:r>
              <a:rPr lang="fr-BE" spc="300" dirty="0" smtClean="0">
                <a:solidFill>
                  <a:schemeClr val="accent5">
                    <a:lumMod val="50000"/>
                  </a:schemeClr>
                </a:solidFill>
              </a:rPr>
              <a:t>Publications </a:t>
            </a:r>
            <a:endParaRPr lang="fr-BE" spc="300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fr-BE" spc="300" dirty="0" smtClean="0">
                <a:solidFill>
                  <a:schemeClr val="accent5">
                    <a:lumMod val="50000"/>
                  </a:schemeClr>
                </a:solidFill>
              </a:rPr>
              <a:t>Fournisseurs </a:t>
            </a:r>
          </a:p>
          <a:p>
            <a:pPr>
              <a:buFontTx/>
              <a:buChar char="-"/>
            </a:pPr>
            <a:r>
              <a:rPr lang="fr-BE" spc="300" dirty="0" smtClean="0">
                <a:solidFill>
                  <a:schemeClr val="accent5">
                    <a:lumMod val="50000"/>
                  </a:schemeClr>
                </a:solidFill>
              </a:rPr>
              <a:t>Informatique</a:t>
            </a:r>
          </a:p>
          <a:p>
            <a:pPr>
              <a:buFontTx/>
              <a:buChar char="-"/>
            </a:pPr>
            <a:r>
              <a:rPr lang="fr-BE" spc="300" dirty="0" smtClean="0">
                <a:solidFill>
                  <a:schemeClr val="accent5">
                    <a:lumMod val="50000"/>
                  </a:schemeClr>
                </a:solidFill>
              </a:rPr>
              <a:t>Législation</a:t>
            </a:r>
          </a:p>
          <a:p>
            <a:pPr>
              <a:buFontTx/>
              <a:buChar char="-"/>
            </a:pPr>
            <a:r>
              <a:rPr lang="fr-BE" spc="300" dirty="0" smtClean="0">
                <a:solidFill>
                  <a:schemeClr val="accent5">
                    <a:lumMod val="50000"/>
                  </a:schemeClr>
                </a:solidFill>
              </a:rPr>
              <a:t>Bonne gestion... Concret</a:t>
            </a:r>
            <a:endParaRPr lang="fr-BE" spc="3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31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fr-BE" dirty="0">
                <a:solidFill>
                  <a:schemeClr val="accent5">
                    <a:lumMod val="50000"/>
                  </a:schemeClr>
                </a:solidFill>
              </a:rPr>
              <a:t>AG GEFEN – 26 mars 2019</a:t>
            </a:r>
            <a:br>
              <a:rPr lang="fr-BE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fr-BE" dirty="0">
                <a:solidFill>
                  <a:schemeClr val="accent5">
                    <a:lumMod val="50000"/>
                  </a:schemeClr>
                </a:solidFill>
              </a:rPr>
              <a:t>Site Internet : </a:t>
            </a:r>
            <a:r>
              <a:rPr lang="fr-BE" dirty="0">
                <a:solidFill>
                  <a:schemeClr val="accent5">
                    <a:lumMod val="50000"/>
                  </a:schemeClr>
                </a:solidFill>
                <a:hlinkClick r:id="rId2"/>
              </a:rPr>
              <a:t>http://gefen-namur.be</a:t>
            </a:r>
            <a:r>
              <a:rPr lang="fr-BE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41565"/>
            <a:ext cx="10058400" cy="293193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73825"/>
            <a:ext cx="9753600" cy="5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5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225</Words>
  <Application>Microsoft Office PowerPoint</Application>
  <PresentationFormat>Grand écran</PresentationFormat>
  <Paragraphs>64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Thème Office</vt:lpstr>
      <vt:lpstr>AG du GEFEN- 26 mars 2019</vt:lpstr>
      <vt:lpstr>En partenariat avec  une société établie à Vezin</vt:lpstr>
      <vt:lpstr>AG GEFEN – 26 mars 2019 Site Internet : http://gefen-namur.be</vt:lpstr>
      <vt:lpstr>AG GEFEN – 26 mars 2019 Site Internet : http://gefen-namur.be</vt:lpstr>
      <vt:lpstr>AG GEFEN – 26 mars 2019 Site Internet : http://gefen-namur.be </vt:lpstr>
      <vt:lpstr>AG GEFEN – 26 mars 2019 Site Internet : http://gefen-namur.be </vt:lpstr>
      <vt:lpstr>AG GEFEN – 26 mars 2019 Site Internet : http://gefen-namur.be </vt:lpstr>
      <vt:lpstr>AG GEFEN – 26 mars 2019 Site Internet : http://gefen-namur.be </vt:lpstr>
      <vt:lpstr>AG GEFEN – 26 mars 2019 Site Internet : http://gefen-namur.be </vt:lpstr>
      <vt:lpstr>AG GEFEN – 26 mars 2019 Site Internet : http://gefen-namur.be </vt:lpstr>
      <vt:lpstr>AG GEFEN – 26 mars 2019 Site Internet : http://gefen-namur.be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 du GEFEN- 26 mars 2019</dc:title>
  <dc:creator>Rapport de situation</dc:creator>
  <cp:lastModifiedBy>Rapport de situation</cp:lastModifiedBy>
  <cp:revision>48</cp:revision>
  <dcterms:created xsi:type="dcterms:W3CDTF">2019-03-04T20:55:06Z</dcterms:created>
  <dcterms:modified xsi:type="dcterms:W3CDTF">2019-03-27T22:18:54Z</dcterms:modified>
</cp:coreProperties>
</file>